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29"/>
  </p:notesMasterIdLst>
  <p:handoutMasterIdLst>
    <p:handoutMasterId r:id="rId30"/>
  </p:handoutMasterIdLst>
  <p:sldIdLst>
    <p:sldId id="309" r:id="rId4"/>
    <p:sldId id="310" r:id="rId5"/>
    <p:sldId id="360" r:id="rId6"/>
    <p:sldId id="311" r:id="rId7"/>
    <p:sldId id="353" r:id="rId8"/>
    <p:sldId id="275" r:id="rId9"/>
    <p:sldId id="369" r:id="rId10"/>
    <p:sldId id="312" r:id="rId11"/>
    <p:sldId id="361" r:id="rId12"/>
    <p:sldId id="313" r:id="rId13"/>
    <p:sldId id="314" r:id="rId14"/>
    <p:sldId id="362" r:id="rId15"/>
    <p:sldId id="315" r:id="rId16"/>
    <p:sldId id="316" r:id="rId17"/>
    <p:sldId id="297" r:id="rId18"/>
    <p:sldId id="317" r:id="rId19"/>
    <p:sldId id="363" r:id="rId20"/>
    <p:sldId id="318" r:id="rId21"/>
    <p:sldId id="319" r:id="rId22"/>
    <p:sldId id="337" r:id="rId23"/>
    <p:sldId id="320" r:id="rId24"/>
    <p:sldId id="338" r:id="rId25"/>
    <p:sldId id="281" r:id="rId26"/>
    <p:sldId id="368" r:id="rId27"/>
    <p:sldId id="322" r:id="rId2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Stein"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94660"/>
  </p:normalViewPr>
  <p:slideViewPr>
    <p:cSldViewPr>
      <p:cViewPr>
        <p:scale>
          <a:sx n="90" d="100"/>
          <a:sy n="90" d="100"/>
        </p:scale>
        <p:origin x="882" y="66"/>
      </p:cViewPr>
      <p:guideLst>
        <p:guide orient="horz" pos="2160"/>
        <p:guide pos="2880"/>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4" Type="http://schemas.openxmlformats.org/officeDocument/2006/relationships/commentAuthors" Target="commentAuthors.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EA00D579-D84A-410A-8678-C3C7D193A579}" type="datetimeFigureOut">
              <a:rPr lang="en-US" smtClean="0"/>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FB6AE69B-1298-40DB-A637-F35C71797E2F}"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6F2885B-21E8-458D-930C-143A7E637228}" type="datetimeFigureOut">
              <a:rPr lang="en-US" smtClean="0"/>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65A9ECCB-6964-4D84-A7C0-B3F45045EBE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FB4F5D5-05E5-4320-85C1-1659B84DA18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FB4F5D5-05E5-4320-85C1-1659B84DA18B}"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FB4F5D5-05E5-4320-85C1-1659B84DA18B}"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B4F5D5-05E5-4320-85C1-1659B84DA18B}"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B4F5D5-05E5-4320-85C1-1659B84DA18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normAutofit/>
          </a:bodyPr>
          <a:lstStyle>
            <a:lvl1pPr>
              <a:defRPr sz="3600"/>
            </a:lvl1pPr>
          </a:lstStyle>
          <a:p>
            <a:r>
              <a:rPr lang="en-US" dirty="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2800"/>
            </a:lvl1pPr>
            <a:lvl2pPr>
              <a:defRPr sz="2400"/>
            </a:lvl2pPr>
            <a:lvl3pPr>
              <a:defRPr sz="2000"/>
            </a:lvl3pPr>
            <a:lvl4pPr>
              <a:defRPr sz="1800"/>
            </a:lvl4pPr>
            <a:lvl5pPr>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FB4F5D5-05E5-4320-85C1-1659B84DA18B}"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FB4F5D5-05E5-4320-85C1-1659B84DA18B}"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FB0E88-CA2C-4AD4-AA36-EB81B333C93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9707384-6C89-43D4-A6A2-F7637585549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9707384-6C89-43D4-A6A2-F7637585549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07384-6C89-43D4-A6A2-F7637585549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07384-6C89-43D4-A6A2-F76375855496}"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2D672-0B91-441E-B75F-97D6F08AD7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B4F5D5-05E5-4320-85C1-1659B84DA18B}"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FB0E88-CA2C-4AD4-AA36-EB81B333C934}"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m4a"/><Relationship Id="rId1" Type="http://schemas.openxmlformats.org/officeDocument/2006/relationships/audio" Target="../media/media1.m4a"/></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0.m4a"/><Relationship Id="rId1" Type="http://schemas.openxmlformats.org/officeDocument/2006/relationships/audio" Target="../media/media10.m4a"/></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1.m4a"/><Relationship Id="rId1" Type="http://schemas.openxmlformats.org/officeDocument/2006/relationships/audio" Target="../media/media11.m4a"/></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12.m4a"/><Relationship Id="rId2" Type="http://schemas.openxmlformats.org/officeDocument/2006/relationships/audio" Target="../media/media12.m4a"/><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13.m4a"/><Relationship Id="rId2" Type="http://schemas.openxmlformats.org/officeDocument/2006/relationships/audio" Target="../media/media13.m4a"/><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14.m4a"/><Relationship Id="rId2" Type="http://schemas.openxmlformats.org/officeDocument/2006/relationships/audio" Target="../media/media14.m4a"/><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5.m4a"/><Relationship Id="rId1" Type="http://schemas.openxmlformats.org/officeDocument/2006/relationships/audio" Target="../media/media15.m4a"/></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6.m4a"/><Relationship Id="rId1" Type="http://schemas.openxmlformats.org/officeDocument/2006/relationships/audio" Target="../media/media16.m4a"/></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7.m4a"/><Relationship Id="rId1" Type="http://schemas.openxmlformats.org/officeDocument/2006/relationships/audio" Target="../media/media17.m4a"/></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8.m4a"/><Relationship Id="rId1" Type="http://schemas.openxmlformats.org/officeDocument/2006/relationships/audio" Target="../media/media18.m4a"/></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9.m4a"/><Relationship Id="rId1" Type="http://schemas.openxmlformats.org/officeDocument/2006/relationships/audio" Target="../media/media19.m4a"/></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2.m4a"/><Relationship Id="rId2" Type="http://schemas.openxmlformats.org/officeDocument/2006/relationships/audio" Target="../media/media2.m4a"/><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20.m4a"/><Relationship Id="rId2" Type="http://schemas.openxmlformats.org/officeDocument/2006/relationships/audio" Target="../media/media20.m4a"/><Relationship Id="rId1" Type="http://schemas.openxmlformats.org/officeDocument/2006/relationships/image" Target="../media/image4.emf"/></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21.m4a"/><Relationship Id="rId2" Type="http://schemas.openxmlformats.org/officeDocument/2006/relationships/audio" Target="../media/media21.m4a"/><Relationship Id="rId1" Type="http://schemas.openxmlformats.org/officeDocument/2006/relationships/image" Target="../media/image5.GIF"/></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22.m4a"/><Relationship Id="rId2" Type="http://schemas.openxmlformats.org/officeDocument/2006/relationships/audio" Target="../media/media22.m4a"/><Relationship Id="rId1" Type="http://schemas.openxmlformats.org/officeDocument/2006/relationships/image" Target="../media/image6.GIF"/></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3.m4a"/><Relationship Id="rId1" Type="http://schemas.openxmlformats.org/officeDocument/2006/relationships/audio" Target="../media/media23.m4a"/></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4.m4a"/><Relationship Id="rId1" Type="http://schemas.openxmlformats.org/officeDocument/2006/relationships/audio" Target="../media/media24.m4a"/></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5.m4a"/><Relationship Id="rId1" Type="http://schemas.openxmlformats.org/officeDocument/2006/relationships/audio" Target="../media/media25.m4a"/></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3.m4a"/><Relationship Id="rId1" Type="http://schemas.openxmlformats.org/officeDocument/2006/relationships/audio" Target="../media/media3.m4a"/></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4.m4a"/><Relationship Id="rId1" Type="http://schemas.openxmlformats.org/officeDocument/2006/relationships/audio" Target="../media/media4.m4a"/></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Circuit-SAT is NPC III</a:t>
            </a:r>
            <a:endParaRPr lang="en-US" dirty="0"/>
          </a:p>
        </p:txBody>
      </p:sp>
      <p:sp>
        <p:nvSpPr>
          <p:cNvPr id="3" name="Content Placeholder 2"/>
          <p:cNvSpPr>
            <a:spLocks noGrp="1"/>
          </p:cNvSpPr>
          <p:nvPr>
            <p:ph idx="1"/>
          </p:nvPr>
        </p:nvSpPr>
        <p:spPr/>
        <p:txBody>
          <a:bodyPr/>
          <a:lstStyle/>
          <a:p>
            <a:r>
              <a:rPr lang="en-US" dirty="0"/>
              <a:t>Running algorithm A causes the memory of the computer to proceed through the set of all its configurations.  </a:t>
            </a:r>
            <a:endParaRPr lang="en-US" dirty="0"/>
          </a:p>
          <a:p>
            <a:r>
              <a:rPr lang="en-US" dirty="0"/>
              <a:t>One of the bits in the last configuration is the output (yes/no).</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783"/>
    </mc:Choice>
    <mc:Fallback>
      <p:transition spd="slow" advTm="12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Clique is NPC</a:t>
            </a:r>
            <a:endParaRPr lang="en-US" dirty="0"/>
          </a:p>
        </p:txBody>
      </p:sp>
      <p:sp>
        <p:nvSpPr>
          <p:cNvPr id="3" name="Content Placeholder 2"/>
          <p:cNvSpPr>
            <a:spLocks noGrp="1"/>
          </p:cNvSpPr>
          <p:nvPr>
            <p:ph idx="1"/>
          </p:nvPr>
        </p:nvSpPr>
        <p:spPr/>
        <p:txBody>
          <a:bodyPr>
            <a:normAutofit fontScale="92500" lnSpcReduction="10000"/>
          </a:bodyPr>
          <a:lstStyle/>
          <a:p>
            <a:r>
              <a:rPr lang="en-US" dirty="0"/>
              <a:t>We want to prove that 3-CNF-SAT </a:t>
            </a:r>
            <a:r>
              <a:rPr lang="en-US" dirty="0">
                <a:sym typeface="Symbol" panose="05050102010706020507"/>
              </a:rPr>
              <a:t></a:t>
            </a:r>
            <a:r>
              <a:rPr lang="en-US" baseline="-25000" dirty="0">
                <a:sym typeface="Symbol" panose="05050102010706020507"/>
              </a:rPr>
              <a:t>P</a:t>
            </a:r>
            <a:r>
              <a:rPr lang="en-US" dirty="0">
                <a:sym typeface="Symbol" panose="05050102010706020507"/>
              </a:rPr>
              <a:t> CLIQUE</a:t>
            </a:r>
            <a:endParaRPr lang="en-US" dirty="0">
              <a:sym typeface="Symbol" panose="05050102010706020507"/>
            </a:endParaRPr>
          </a:p>
          <a:p>
            <a:r>
              <a:rPr lang="en-US" dirty="0"/>
              <a:t>Proof comment:  To reduce problem A to problem B, you need to explain three things:</a:t>
            </a:r>
            <a:endParaRPr lang="en-US" dirty="0"/>
          </a:p>
          <a:p>
            <a:pPr lvl="1"/>
            <a:r>
              <a:rPr lang="en-US" dirty="0"/>
              <a:t>First, show how to convert an instance of problem A (3-CNF-SAT) into an instance of problem B (CLIQUE) in polynomial time.</a:t>
            </a:r>
            <a:endParaRPr lang="en-US" dirty="0"/>
          </a:p>
          <a:p>
            <a:pPr lvl="2"/>
            <a:r>
              <a:rPr lang="en-US" dirty="0"/>
              <a:t>Remember, A is known to be NPC and B is the problem we want to prove is NPC.</a:t>
            </a:r>
            <a:endParaRPr lang="en-US" dirty="0"/>
          </a:p>
          <a:p>
            <a:pPr lvl="1"/>
            <a:r>
              <a:rPr lang="en-US" dirty="0"/>
              <a:t>Show that a solution to A can be converted into a solution to B in polynomial time.</a:t>
            </a:r>
            <a:endParaRPr lang="en-US" dirty="0"/>
          </a:p>
          <a:p>
            <a:pPr lvl="1"/>
            <a:r>
              <a:rPr lang="en-US" dirty="0"/>
              <a:t>Show that a solution to B (that can be created by conversion from problem A) can be converted into a solution to A in polynomial time.</a:t>
            </a:r>
            <a:endParaRPr lang="en-US" dirty="0"/>
          </a:p>
          <a:p>
            <a:pPr lvl="1"/>
            <a:r>
              <a:rPr lang="en-US" dirty="0"/>
              <a:t>That way, if CLIQUE </a:t>
            </a:r>
            <a:r>
              <a:rPr lang="en-US" dirty="0">
                <a:sym typeface="Symbol" panose="05050102010706020507" pitchFamily="18" charset="2"/>
              </a:rPr>
              <a:t> P, L</a:t>
            </a:r>
            <a:r>
              <a:rPr lang="en-US" baseline="-25000" dirty="0">
                <a:sym typeface="Symbol" panose="05050102010706020507" pitchFamily="18" charset="2"/>
              </a:rPr>
              <a:t>C</a:t>
            </a:r>
            <a:r>
              <a:rPr lang="en-US" dirty="0">
                <a:sym typeface="Symbol" panose="05050102010706020507" pitchFamily="18" charset="2"/>
              </a:rPr>
              <a:t>  P too, so CLIQUE is as hard as L</a:t>
            </a:r>
            <a:r>
              <a:rPr lang="en-US" baseline="-25000" dirty="0">
                <a:sym typeface="Symbol" panose="05050102010706020507" pitchFamily="18" charset="2"/>
              </a:rPr>
              <a:t>C</a:t>
            </a:r>
            <a:r>
              <a:rPr lang="en-US" dirty="0">
                <a:sym typeface="Symbol" panose="05050102010706020507" pitchFamily="18" charset="2"/>
              </a:rPr>
              <a:t>, so CLIQUE  NPC</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5258"/>
    </mc:Choice>
    <mc:Fallback>
      <p:transition spd="slow" advTm="105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dirty="0"/>
              <a:t>Clique is NPC II</a:t>
            </a:r>
            <a:endParaRPr lang="en-US" dirty="0"/>
          </a:p>
        </p:txBody>
      </p:sp>
      <p:sp>
        <p:nvSpPr>
          <p:cNvPr id="3" name="Content Placeholder 2"/>
          <p:cNvSpPr>
            <a:spLocks noGrp="1"/>
          </p:cNvSpPr>
          <p:nvPr>
            <p:ph idx="1"/>
          </p:nvPr>
        </p:nvSpPr>
        <p:spPr>
          <a:xfrm>
            <a:off x="457200" y="838200"/>
            <a:ext cx="8229600" cy="5135563"/>
          </a:xfrm>
        </p:spPr>
        <p:txBody>
          <a:bodyPr>
            <a:normAutofit/>
          </a:bodyPr>
          <a:lstStyle/>
          <a:p>
            <a:pPr lvl="0"/>
            <a:r>
              <a:rPr lang="en-US" sz="2400" dirty="0"/>
              <a:t>For each Boolean variable in an instance of 3-CNF-SAT, create a node of the graph.  Connect all nodes to each other with edges, except for</a:t>
            </a:r>
            <a:endParaRPr lang="en-US" sz="2400" dirty="0"/>
          </a:p>
          <a:p>
            <a:pPr lvl="1"/>
            <a:r>
              <a:rPr lang="en-US" sz="2000" dirty="0"/>
              <a:t>Nodes from the same “triple” that are </a:t>
            </a:r>
            <a:r>
              <a:rPr lang="en-US" sz="2000" dirty="0" err="1"/>
              <a:t>OR’ed</a:t>
            </a:r>
            <a:r>
              <a:rPr lang="en-US" sz="2000" dirty="0"/>
              <a:t> together</a:t>
            </a:r>
            <a:endParaRPr lang="en-US" sz="2000" dirty="0"/>
          </a:p>
          <a:p>
            <a:pPr lvl="1"/>
            <a:r>
              <a:rPr lang="en-US" sz="2000" dirty="0"/>
              <a:t>Nodes that are mutually inconsistent (x and !x, for instance)</a:t>
            </a:r>
            <a:endParaRPr lang="en-US" sz="2000" dirty="0"/>
          </a:p>
          <a:p>
            <a:r>
              <a:rPr lang="en-US" sz="2400" dirty="0"/>
              <a:t>Example:  Satisfy (x</a:t>
            </a:r>
            <a:r>
              <a:rPr lang="en-US" sz="2400" baseline="-25000" dirty="0"/>
              <a:t>1</a:t>
            </a:r>
            <a:r>
              <a:rPr lang="en-US" sz="2400" dirty="0"/>
              <a:t> </a:t>
            </a:r>
            <a:r>
              <a:rPr lang="en-US" sz="2400" dirty="0">
                <a:sym typeface="Symbol" panose="05050102010706020507" pitchFamily="18" charset="2"/>
              </a:rPr>
              <a:t></a:t>
            </a:r>
            <a:r>
              <a:rPr lang="en-US" sz="2400" dirty="0"/>
              <a:t> !x</a:t>
            </a:r>
            <a:r>
              <a:rPr lang="en-US" sz="2400" baseline="-25000" dirty="0"/>
              <a:t>2</a:t>
            </a:r>
            <a:r>
              <a:rPr lang="en-US" sz="2400" dirty="0"/>
              <a:t> </a:t>
            </a:r>
            <a:r>
              <a:rPr lang="en-US" sz="2400" dirty="0">
                <a:sym typeface="Symbol" panose="05050102010706020507" pitchFamily="18" charset="2"/>
              </a:rPr>
              <a:t></a:t>
            </a:r>
            <a:r>
              <a:rPr lang="en-US" sz="2400" dirty="0"/>
              <a:t> !x</a:t>
            </a:r>
            <a:r>
              <a:rPr lang="en-US" sz="2400" baseline="-25000" dirty="0"/>
              <a:t>3</a:t>
            </a:r>
            <a:r>
              <a:rPr lang="en-US" sz="2400" dirty="0"/>
              <a:t>) </a:t>
            </a:r>
            <a:r>
              <a:rPr lang="en-US" sz="2400" dirty="0">
                <a:sym typeface="Symbol" panose="05050102010706020507" pitchFamily="18" charset="2"/>
              </a:rPr>
              <a:t></a:t>
            </a:r>
            <a:r>
              <a:rPr lang="en-US" sz="2400" dirty="0"/>
              <a:t> (!x</a:t>
            </a:r>
            <a:r>
              <a:rPr lang="en-US" sz="2400" baseline="-25000" dirty="0"/>
              <a:t>1</a:t>
            </a:r>
            <a:r>
              <a:rPr lang="en-US" sz="2400" dirty="0"/>
              <a:t> </a:t>
            </a:r>
            <a:r>
              <a:rPr lang="en-US" sz="2400" dirty="0">
                <a:sym typeface="Symbol" panose="05050102010706020507" pitchFamily="18" charset="2"/>
              </a:rPr>
              <a:t></a:t>
            </a:r>
            <a:r>
              <a:rPr lang="en-US" sz="2400" dirty="0"/>
              <a:t> x</a:t>
            </a:r>
            <a:r>
              <a:rPr lang="en-US" sz="2400" baseline="-25000" dirty="0"/>
              <a:t>2</a:t>
            </a:r>
            <a:r>
              <a:rPr lang="en-US" sz="2400" dirty="0"/>
              <a:t> </a:t>
            </a:r>
            <a:r>
              <a:rPr lang="en-US" sz="2400" dirty="0">
                <a:sym typeface="Symbol" panose="05050102010706020507" pitchFamily="18" charset="2"/>
              </a:rPr>
              <a:t></a:t>
            </a:r>
            <a:r>
              <a:rPr lang="en-US" sz="2400" dirty="0"/>
              <a:t> x</a:t>
            </a:r>
            <a:r>
              <a:rPr lang="en-US" sz="2400" baseline="-25000" dirty="0"/>
              <a:t>3</a:t>
            </a:r>
            <a:r>
              <a:rPr lang="en-US" sz="2400" dirty="0"/>
              <a:t>) </a:t>
            </a:r>
            <a:r>
              <a:rPr lang="en-US" sz="2400" dirty="0">
                <a:sym typeface="Symbol" panose="05050102010706020507" pitchFamily="18" charset="2"/>
              </a:rPr>
              <a:t></a:t>
            </a:r>
            <a:r>
              <a:rPr lang="en-US" sz="2400" dirty="0"/>
              <a:t> (x</a:t>
            </a:r>
            <a:r>
              <a:rPr lang="en-US" sz="2400" baseline="-25000" dirty="0"/>
              <a:t>1</a:t>
            </a:r>
            <a:r>
              <a:rPr lang="en-US" sz="2400" dirty="0"/>
              <a:t> </a:t>
            </a:r>
            <a:r>
              <a:rPr lang="en-US" sz="2400" dirty="0">
                <a:sym typeface="Symbol" panose="05050102010706020507" pitchFamily="18" charset="2"/>
              </a:rPr>
              <a:t></a:t>
            </a:r>
            <a:r>
              <a:rPr lang="en-US" sz="2400" dirty="0"/>
              <a:t> x</a:t>
            </a:r>
            <a:r>
              <a:rPr lang="en-US" sz="2400" baseline="-25000" dirty="0"/>
              <a:t>2</a:t>
            </a:r>
            <a:r>
              <a:rPr lang="en-US" sz="2400" dirty="0"/>
              <a:t> </a:t>
            </a:r>
            <a:r>
              <a:rPr lang="en-US" sz="2400" dirty="0">
                <a:sym typeface="Symbol" panose="05050102010706020507" pitchFamily="18" charset="2"/>
              </a:rPr>
              <a:t></a:t>
            </a:r>
            <a:r>
              <a:rPr lang="en-US" sz="2400" dirty="0"/>
              <a:t> x</a:t>
            </a:r>
            <a:r>
              <a:rPr lang="en-US" sz="2400" baseline="-25000" dirty="0"/>
              <a:t>3</a:t>
            </a:r>
            <a:r>
              <a:rPr lang="en-US" sz="2400" dirty="0"/>
              <a:t>) </a:t>
            </a:r>
            <a:endParaRPr lang="en-US" sz="2400" dirty="0"/>
          </a:p>
          <a:p>
            <a:pPr marL="0" indent="0">
              <a:buNone/>
            </a:pPr>
            <a:endParaRPr lang="en-US" sz="2400" dirty="0"/>
          </a:p>
          <a:p>
            <a:pPr marL="6350" lvl="1" indent="0">
              <a:buNone/>
            </a:pPr>
            <a:endParaRPr lang="en-US" dirty="0"/>
          </a:p>
          <a:p>
            <a:endParaRPr lang="en-US" dirty="0"/>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0085"/>
    </mc:Choice>
    <mc:Fallback>
      <p:transition spd="slow" advTm="110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dirty="0"/>
              <a:t>Clique is NPC III</a:t>
            </a:r>
            <a:endParaRPr lang="en-US" dirty="0"/>
          </a:p>
        </p:txBody>
      </p:sp>
      <p:sp>
        <p:nvSpPr>
          <p:cNvPr id="3" name="Content Placeholder 2"/>
          <p:cNvSpPr>
            <a:spLocks noGrp="1"/>
          </p:cNvSpPr>
          <p:nvPr>
            <p:ph idx="1"/>
          </p:nvPr>
        </p:nvSpPr>
        <p:spPr>
          <a:xfrm>
            <a:off x="457200" y="914400"/>
            <a:ext cx="8229600" cy="5135563"/>
          </a:xfrm>
        </p:spPr>
        <p:txBody>
          <a:bodyPr>
            <a:normAutofit/>
          </a:bodyPr>
          <a:lstStyle/>
          <a:p>
            <a:r>
              <a:rPr lang="en-US" sz="2400" dirty="0"/>
              <a:t>Example:  Satisfy (x</a:t>
            </a:r>
            <a:r>
              <a:rPr lang="en-US" sz="2400" baseline="-25000" dirty="0"/>
              <a:t>1</a:t>
            </a:r>
            <a:r>
              <a:rPr lang="en-US" sz="2400" dirty="0"/>
              <a:t> </a:t>
            </a:r>
            <a:r>
              <a:rPr lang="en-US" sz="2400" dirty="0">
                <a:sym typeface="Symbol" panose="05050102010706020507" pitchFamily="18" charset="2"/>
              </a:rPr>
              <a:t></a:t>
            </a:r>
            <a:r>
              <a:rPr lang="en-US" sz="2400" dirty="0"/>
              <a:t> !x</a:t>
            </a:r>
            <a:r>
              <a:rPr lang="en-US" sz="2400" baseline="-25000" dirty="0"/>
              <a:t>2</a:t>
            </a:r>
            <a:r>
              <a:rPr lang="en-US" sz="2400" dirty="0"/>
              <a:t> </a:t>
            </a:r>
            <a:r>
              <a:rPr lang="en-US" sz="2400" dirty="0">
                <a:sym typeface="Symbol" panose="05050102010706020507" pitchFamily="18" charset="2"/>
              </a:rPr>
              <a:t></a:t>
            </a:r>
            <a:r>
              <a:rPr lang="en-US" sz="2400" dirty="0"/>
              <a:t> !x</a:t>
            </a:r>
            <a:r>
              <a:rPr lang="en-US" sz="2400" baseline="-25000" dirty="0"/>
              <a:t>3</a:t>
            </a:r>
            <a:r>
              <a:rPr lang="en-US" sz="2400" dirty="0"/>
              <a:t>) </a:t>
            </a:r>
            <a:r>
              <a:rPr lang="en-US" sz="2400" dirty="0">
                <a:sym typeface="Symbol" panose="05050102010706020507" pitchFamily="18" charset="2"/>
              </a:rPr>
              <a:t></a:t>
            </a:r>
            <a:r>
              <a:rPr lang="en-US" sz="2400" dirty="0"/>
              <a:t> (!x</a:t>
            </a:r>
            <a:r>
              <a:rPr lang="en-US" sz="2400" baseline="-25000" dirty="0"/>
              <a:t>1</a:t>
            </a:r>
            <a:r>
              <a:rPr lang="en-US" sz="2400" dirty="0"/>
              <a:t> </a:t>
            </a:r>
            <a:r>
              <a:rPr lang="en-US" sz="2400" dirty="0">
                <a:sym typeface="Symbol" panose="05050102010706020507" pitchFamily="18" charset="2"/>
              </a:rPr>
              <a:t></a:t>
            </a:r>
            <a:r>
              <a:rPr lang="en-US" sz="2400" dirty="0"/>
              <a:t> x</a:t>
            </a:r>
            <a:r>
              <a:rPr lang="en-US" sz="2400" baseline="-25000" dirty="0"/>
              <a:t>2</a:t>
            </a:r>
            <a:r>
              <a:rPr lang="en-US" sz="2400" dirty="0"/>
              <a:t> </a:t>
            </a:r>
            <a:r>
              <a:rPr lang="en-US" sz="2400" dirty="0">
                <a:sym typeface="Symbol" panose="05050102010706020507" pitchFamily="18" charset="2"/>
              </a:rPr>
              <a:t></a:t>
            </a:r>
            <a:r>
              <a:rPr lang="en-US" sz="2400" dirty="0"/>
              <a:t> x</a:t>
            </a:r>
            <a:r>
              <a:rPr lang="en-US" sz="2400" baseline="-25000" dirty="0"/>
              <a:t>3</a:t>
            </a:r>
            <a:r>
              <a:rPr lang="en-US" sz="2400" dirty="0"/>
              <a:t>) </a:t>
            </a:r>
            <a:r>
              <a:rPr lang="en-US" sz="2400" dirty="0">
                <a:sym typeface="Symbol" panose="05050102010706020507" pitchFamily="18" charset="2"/>
              </a:rPr>
              <a:t></a:t>
            </a:r>
            <a:r>
              <a:rPr lang="en-US" sz="2400" dirty="0"/>
              <a:t> (x</a:t>
            </a:r>
            <a:r>
              <a:rPr lang="en-US" sz="2400" baseline="-25000" dirty="0"/>
              <a:t>1</a:t>
            </a:r>
            <a:r>
              <a:rPr lang="en-US" sz="2400" dirty="0"/>
              <a:t> </a:t>
            </a:r>
            <a:r>
              <a:rPr lang="en-US" sz="2400" dirty="0">
                <a:sym typeface="Symbol" panose="05050102010706020507" pitchFamily="18" charset="2"/>
              </a:rPr>
              <a:t></a:t>
            </a:r>
            <a:r>
              <a:rPr lang="en-US" sz="2400" dirty="0"/>
              <a:t> x</a:t>
            </a:r>
            <a:r>
              <a:rPr lang="en-US" sz="2400" baseline="-25000" dirty="0"/>
              <a:t>2</a:t>
            </a:r>
            <a:r>
              <a:rPr lang="en-US" sz="2400" dirty="0"/>
              <a:t> </a:t>
            </a:r>
            <a:r>
              <a:rPr lang="en-US" sz="2400" dirty="0">
                <a:sym typeface="Symbol" panose="05050102010706020507" pitchFamily="18" charset="2"/>
              </a:rPr>
              <a:t></a:t>
            </a:r>
            <a:r>
              <a:rPr lang="en-US" sz="2400" dirty="0"/>
              <a:t> x</a:t>
            </a:r>
            <a:r>
              <a:rPr lang="en-US" sz="2400" baseline="-25000" dirty="0"/>
              <a:t>3</a:t>
            </a:r>
            <a:r>
              <a:rPr lang="en-US" sz="2400" dirty="0"/>
              <a:t>) </a:t>
            </a:r>
            <a:endParaRPr lang="en-US" sz="2400" dirty="0"/>
          </a:p>
          <a:p>
            <a:pPr lvl="0"/>
            <a:r>
              <a:rPr lang="en-US" sz="2400" dirty="0"/>
              <a:t>Basically, you connect each node </a:t>
            </a:r>
            <a:r>
              <a:rPr lang="en-US" sz="2400" i="1" dirty="0"/>
              <a:t>n</a:t>
            </a:r>
            <a:r>
              <a:rPr lang="en-US" sz="2400" dirty="0"/>
              <a:t> in a triple to every node in every other triple that is permitted to be true whenever </a:t>
            </a:r>
            <a:r>
              <a:rPr lang="en-US" sz="2400" i="1" dirty="0"/>
              <a:t>n</a:t>
            </a:r>
            <a:r>
              <a:rPr lang="en-US" sz="2400" dirty="0"/>
              <a:t> is true.</a:t>
            </a:r>
            <a:endParaRPr lang="en-US" sz="2000" dirty="0"/>
          </a:p>
          <a:p>
            <a:pPr marL="6350" lvl="1" indent="0">
              <a:buNone/>
            </a:pPr>
            <a:endParaRPr lang="en-US" dirty="0"/>
          </a:p>
          <a:p>
            <a:endParaRPr lang="en-US" dirty="0"/>
          </a:p>
        </p:txBody>
      </p:sp>
      <p:pic>
        <p:nvPicPr>
          <p:cNvPr id="5122" name="Picture 2" descr="C:\Users\steinmi\Documents\20163-Fa15\ICS340\Slides\Cormen IM_figs_pseudocode\Cormen IM_figs_pseudocode\Chapter 34\Fig-34-1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8958" y="2402637"/>
            <a:ext cx="7467600" cy="354096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264"/>
    </mc:Choice>
    <mc:Fallback>
      <p:transition spd="slow" advTm="38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Clique is NPC IV</a:t>
            </a:r>
            <a:endParaRPr lang="en-US" dirty="0"/>
          </a:p>
        </p:txBody>
      </p:sp>
      <p:sp>
        <p:nvSpPr>
          <p:cNvPr id="3" name="Content Placeholder 2"/>
          <p:cNvSpPr>
            <a:spLocks noGrp="1"/>
          </p:cNvSpPr>
          <p:nvPr>
            <p:ph idx="1"/>
          </p:nvPr>
        </p:nvSpPr>
        <p:spPr>
          <a:xfrm>
            <a:off x="533400" y="762000"/>
            <a:ext cx="8229600" cy="5135563"/>
          </a:xfrm>
        </p:spPr>
        <p:txBody>
          <a:bodyPr>
            <a:normAutofit/>
          </a:bodyPr>
          <a:lstStyle/>
          <a:p>
            <a:pPr lvl="0"/>
            <a:r>
              <a:rPr lang="en-US" sz="2000" dirty="0"/>
              <a:t>Suppose an instance of 3-CNF-SAT has k cliques of size 3 (triples).  If 3-CNF-SAT has a satisfying assignment, then at least one element of each triple will be 1.  (Note that this element might be !x, in which case x = 0.)  The elements of the triples that are 1 will all be connected by edges, because they are in different triples and it is not possible that one element will be</a:t>
            </a:r>
            <a:r>
              <a:rPr lang="en-US" sz="1800" dirty="0"/>
              <a:t> </a:t>
            </a:r>
            <a:r>
              <a:rPr lang="en-US" sz="2000" dirty="0"/>
              <a:t>x and another !x.  So the graph has a k-clique.  (Here k = 3.)</a:t>
            </a:r>
            <a:endParaRPr lang="en-US" sz="2000" dirty="0"/>
          </a:p>
          <a:p>
            <a:pPr marL="0" lvl="0" indent="0">
              <a:buNone/>
            </a:pPr>
            <a:endParaRPr lang="en-US" dirty="0"/>
          </a:p>
          <a:p>
            <a:endParaRPr lang="en-US" dirty="0"/>
          </a:p>
        </p:txBody>
      </p:sp>
      <p:pic>
        <p:nvPicPr>
          <p:cNvPr id="4" name="Picture 2" descr="C:\Users\steinmi\Documents\20163-Fa15\ICS340\Slides\Cormen IM_figs_pseudocode\Cormen IM_figs_pseudocode\Chapter 34\Fig-34-1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66800" y="2895600"/>
            <a:ext cx="7467600" cy="354096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536"/>
    </mc:Choice>
    <mc:Fallback>
      <p:transition spd="slow" advTm="94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Clique is NPC V</a:t>
            </a:r>
            <a:endParaRPr lang="en-US" dirty="0"/>
          </a:p>
        </p:txBody>
      </p:sp>
      <p:sp>
        <p:nvSpPr>
          <p:cNvPr id="3" name="Content Placeholder 2"/>
          <p:cNvSpPr>
            <a:spLocks noGrp="1"/>
          </p:cNvSpPr>
          <p:nvPr>
            <p:ph idx="1"/>
          </p:nvPr>
        </p:nvSpPr>
        <p:spPr/>
        <p:txBody>
          <a:bodyPr>
            <a:normAutofit/>
          </a:bodyPr>
          <a:lstStyle/>
          <a:p>
            <a:pPr lvl="0"/>
            <a:r>
              <a:rPr lang="en-US" sz="2000" dirty="0"/>
              <a:t>Suppose the graph has a k-clique.  The elements of the k-clique are mutually consistent (they won’t contain an x and a !x).  There is one element in each of the triples.  So you can assign values to the elements in the k-clique so that each triple in 3SAT evaluates to 1, which is a satisfying assignment for 3SAT.</a:t>
            </a:r>
            <a:endParaRPr lang="en-US" sz="2000" dirty="0"/>
          </a:p>
          <a:p>
            <a:endParaRPr lang="en-US" dirty="0"/>
          </a:p>
        </p:txBody>
      </p:sp>
      <p:pic>
        <p:nvPicPr>
          <p:cNvPr id="4" name="Picture 2" descr="C:\Users\steinmi\Documents\20163-Fa15\ICS340\Slides\Cormen IM_figs_pseudocode\Cormen IM_figs_pseudocode\Chapter 34\Fig-34-14.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95400" y="2590800"/>
            <a:ext cx="7467600" cy="3540963"/>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773"/>
    </mc:Choice>
    <mc:Fallback>
      <p:transition spd="slow" advTm="40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NP-Complete Problems</a:t>
            </a:r>
            <a:endParaRPr lang="en-US" dirty="0"/>
          </a:p>
        </p:txBody>
      </p:sp>
      <p:sp>
        <p:nvSpPr>
          <p:cNvPr id="3" name="Content Placeholder 2"/>
          <p:cNvSpPr>
            <a:spLocks noGrp="1"/>
          </p:cNvSpPr>
          <p:nvPr>
            <p:ph idx="1"/>
          </p:nvPr>
        </p:nvSpPr>
        <p:spPr/>
        <p:txBody>
          <a:bodyPr>
            <a:normAutofit/>
          </a:bodyPr>
          <a:lstStyle/>
          <a:p>
            <a:r>
              <a:rPr lang="en-US" dirty="0"/>
              <a:t>There are a lot more NP-Complete problems.</a:t>
            </a:r>
            <a:endParaRPr lang="en-US" dirty="0"/>
          </a:p>
          <a:p>
            <a:r>
              <a:rPr lang="en-US" dirty="0"/>
              <a:t>The rest of tonight we talk about some famous ones.</a:t>
            </a:r>
            <a:endParaRPr lang="en-US" dirty="0"/>
          </a:p>
          <a:p>
            <a:r>
              <a:rPr lang="en-US" dirty="0"/>
              <a:t>Warning:  Many of these mappings are very clever.  </a:t>
            </a:r>
            <a:endParaRPr lang="en-US" dirty="0"/>
          </a:p>
          <a:p>
            <a:pPr lvl="1"/>
            <a:r>
              <a:rPr lang="en-US" dirty="0"/>
              <a:t>Focus on understanding how they work.</a:t>
            </a:r>
            <a:endParaRPr lang="en-US" dirty="0"/>
          </a:p>
          <a:p>
            <a:pPr lvl="1"/>
            <a:r>
              <a:rPr lang="en-US" dirty="0"/>
              <a:t>If you think “I never could have thought of this!”, maybe you’re right, but most CS students couldn’t have done it either.  That’s why the people who came up with them are famous.</a:t>
            </a:r>
            <a:endParaRPr lang="en-US" dirty="0"/>
          </a:p>
          <a:p>
            <a:r>
              <a:rPr lang="en-US" dirty="0"/>
              <a:t>But you should be able to understand them when explained.</a:t>
            </a:r>
            <a:endParaRPr lang="en-US" dirty="0"/>
          </a:p>
          <a:p>
            <a:endParaRPr lang="en-US" dirty="0"/>
          </a:p>
          <a:p>
            <a:endParaRPr lang="en-US" dirty="0"/>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746"/>
    </mc:Choice>
    <mc:Fallback>
      <p:transition spd="slow" advTm="837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 Tour</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following all refer to the same problem:</a:t>
            </a:r>
            <a:endParaRPr lang="en-US" dirty="0"/>
          </a:p>
          <a:p>
            <a:pPr lvl="1"/>
            <a:r>
              <a:rPr lang="en-US" dirty="0"/>
              <a:t>Hamiltonian Cycle (</a:t>
            </a:r>
            <a:r>
              <a:rPr lang="en-US" dirty="0" err="1"/>
              <a:t>Cormen</a:t>
            </a:r>
            <a:r>
              <a:rPr lang="en-US" dirty="0"/>
              <a:t> text)</a:t>
            </a:r>
            <a:endParaRPr lang="en-US" dirty="0"/>
          </a:p>
          <a:p>
            <a:pPr lvl="1"/>
            <a:r>
              <a:rPr lang="en-US" dirty="0" err="1"/>
              <a:t>Rudrata</a:t>
            </a:r>
            <a:r>
              <a:rPr lang="en-US" dirty="0"/>
              <a:t> Cycle (some other texts)</a:t>
            </a:r>
            <a:endParaRPr lang="en-US" dirty="0"/>
          </a:p>
          <a:p>
            <a:pPr lvl="1"/>
            <a:r>
              <a:rPr lang="en-US" dirty="0"/>
              <a:t>TSP Tour</a:t>
            </a:r>
            <a:endParaRPr lang="en-US" dirty="0"/>
          </a:p>
          <a:p>
            <a:r>
              <a:rPr lang="en-US" dirty="0"/>
              <a:t>Note we’re just asking if some tour exists, not what the minimum distance tour is.  </a:t>
            </a:r>
            <a:endParaRPr lang="en-US" dirty="0"/>
          </a:p>
          <a:p>
            <a:r>
              <a:rPr lang="en-US" dirty="0"/>
              <a:t>Normally the TSP Tour problem assumes a directed graph.  </a:t>
            </a:r>
            <a:endParaRPr lang="en-US" dirty="0"/>
          </a:p>
          <a:p>
            <a:r>
              <a:rPr lang="en-US" dirty="0"/>
              <a:t>It’s very hard to reduce 3-CNF-SAT to TSP Tour.</a:t>
            </a:r>
            <a:endParaRPr lang="en-US" dirty="0"/>
          </a:p>
          <a:p>
            <a:pPr lvl="1"/>
            <a:r>
              <a:rPr lang="en-US" dirty="0"/>
              <a:t>I’m not going to show this</a:t>
            </a:r>
            <a:endParaRPr lang="en-US" dirty="0"/>
          </a:p>
          <a:p>
            <a:r>
              <a:rPr lang="en-US" dirty="0"/>
              <a:t>But it’s fairly easy to convert the TSP tour on a directed graph to one on an undirected graph.</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097"/>
    </mc:Choice>
    <mc:Fallback>
      <p:transition spd="slow" advTm="86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dirty="0"/>
              <a:t>Note on Hamiltonian Path/Cycle Problems</a:t>
            </a:r>
            <a:endParaRPr lang="en-US" dirty="0"/>
          </a:p>
        </p:txBody>
      </p:sp>
      <p:sp>
        <p:nvSpPr>
          <p:cNvPr id="3" name="Content Placeholder 2"/>
          <p:cNvSpPr>
            <a:spLocks noGrp="1"/>
          </p:cNvSpPr>
          <p:nvPr>
            <p:ph idx="1"/>
          </p:nvPr>
        </p:nvSpPr>
        <p:spPr>
          <a:xfrm>
            <a:off x="457200" y="838200"/>
            <a:ext cx="8229600" cy="5135563"/>
          </a:xfrm>
        </p:spPr>
        <p:txBody>
          <a:bodyPr>
            <a:normAutofit/>
          </a:bodyPr>
          <a:lstStyle/>
          <a:p>
            <a:pPr lvl="0"/>
            <a:r>
              <a:rPr lang="en-US" dirty="0"/>
              <a:t>The Hamiltonian </a:t>
            </a:r>
            <a:r>
              <a:rPr lang="en-US" u="sng" dirty="0"/>
              <a:t>Path</a:t>
            </a:r>
            <a:r>
              <a:rPr lang="en-US" dirty="0"/>
              <a:t> problem is a subset of the Hamiltonian cycle (TSP tour) problem.</a:t>
            </a:r>
            <a:endParaRPr lang="en-US" dirty="0"/>
          </a:p>
          <a:p>
            <a:pPr lvl="0"/>
            <a:r>
              <a:rPr lang="en-US" dirty="0"/>
              <a:t>You find a way in a graph to start at a given node and visit every other node without visiting any node twice.</a:t>
            </a:r>
            <a:endParaRPr lang="en-US" dirty="0"/>
          </a:p>
          <a:p>
            <a:pPr lvl="1"/>
            <a:r>
              <a:rPr lang="en-US" dirty="0"/>
              <a:t>It’s a TSP tour without the last step of going back to the beginning.</a:t>
            </a:r>
            <a:endParaRPr lang="en-US" dirty="0"/>
          </a:p>
          <a:p>
            <a:r>
              <a:rPr lang="en-US" dirty="0"/>
              <a:t>This Hamiltonian Path problem, too, is NP-Complete.</a:t>
            </a:r>
            <a:endParaRPr lang="en-US" dirty="0"/>
          </a:p>
          <a:p>
            <a:pPr marL="6350" lvl="1" indent="0">
              <a:buNone/>
            </a:pP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19"/>
    </mc:Choice>
    <mc:Fallback>
      <p:transition spd="slow" advTm="35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 Tour </a:t>
            </a:r>
            <a:r>
              <a:rPr lang="en-US" dirty="0">
                <a:sym typeface="Symbol" panose="05050102010706020507"/>
              </a:rPr>
              <a:t> NP</a:t>
            </a:r>
            <a:endParaRPr lang="en-US" dirty="0"/>
          </a:p>
        </p:txBody>
      </p:sp>
      <p:sp>
        <p:nvSpPr>
          <p:cNvPr id="3" name="Content Placeholder 2"/>
          <p:cNvSpPr>
            <a:spLocks noGrp="1"/>
          </p:cNvSpPr>
          <p:nvPr>
            <p:ph idx="1"/>
          </p:nvPr>
        </p:nvSpPr>
        <p:spPr/>
        <p:txBody>
          <a:bodyPr/>
          <a:lstStyle/>
          <a:p>
            <a:r>
              <a:rPr lang="en-US" dirty="0"/>
              <a:t>It’s easy to verify in polynomial time if a path that starts and ends at a given node passes through each other node in the graph exactly once.</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170"/>
    </mc:Choice>
    <mc:Fallback>
      <p:transition spd="slow" advTm="18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 Tour:  Reduce Directed </a:t>
            </a:r>
            <a:r>
              <a:rPr lang="en-US" dirty="0">
                <a:sym typeface="Wingdings" panose="05000000000000000000" pitchFamily="2" charset="2"/>
              </a:rPr>
              <a:t> Undirected</a:t>
            </a:r>
            <a:endParaRPr lang="en-US" dirty="0"/>
          </a:p>
        </p:txBody>
      </p:sp>
      <p:sp>
        <p:nvSpPr>
          <p:cNvPr id="3" name="Content Placeholder 2"/>
          <p:cNvSpPr>
            <a:spLocks noGrp="1"/>
          </p:cNvSpPr>
          <p:nvPr>
            <p:ph idx="1"/>
          </p:nvPr>
        </p:nvSpPr>
        <p:spPr/>
        <p:txBody>
          <a:bodyPr/>
          <a:lstStyle/>
          <a:p>
            <a:r>
              <a:rPr lang="en-US" sz="2600" dirty="0"/>
              <a:t>To map directed </a:t>
            </a:r>
            <a:r>
              <a:rPr lang="en-US" sz="2600" dirty="0">
                <a:sym typeface="Wingdings" panose="05000000000000000000" pitchFamily="2" charset="2"/>
              </a:rPr>
              <a:t> undirected</a:t>
            </a:r>
            <a:r>
              <a:rPr lang="en-US" sz="2600" dirty="0"/>
              <a:t>, we replace each node x in a TSP tour graph with a triple of 3 nodes, </a:t>
            </a:r>
            <a:r>
              <a:rPr lang="en-US" sz="2600" dirty="0" err="1"/>
              <a:t>x</a:t>
            </a:r>
            <a:r>
              <a:rPr lang="en-US" sz="2600" baseline="30000" dirty="0" err="1"/>
              <a:t>in</a:t>
            </a:r>
            <a:r>
              <a:rPr lang="en-US" sz="2600" dirty="0"/>
              <a:t>, </a:t>
            </a:r>
            <a:r>
              <a:rPr lang="en-US" sz="2600" dirty="0" err="1"/>
              <a:t>x</a:t>
            </a:r>
            <a:r>
              <a:rPr lang="en-US" sz="2600" baseline="30000" dirty="0" err="1"/>
              <a:t>mid</a:t>
            </a:r>
            <a:r>
              <a:rPr lang="en-US" sz="2600" dirty="0"/>
              <a:t>, </a:t>
            </a:r>
            <a:r>
              <a:rPr lang="en-US" sz="2600" dirty="0" err="1"/>
              <a:t>x</a:t>
            </a:r>
            <a:r>
              <a:rPr lang="en-US" sz="2600" baseline="30000" dirty="0" err="1"/>
              <a:t>out</a:t>
            </a:r>
            <a:r>
              <a:rPr lang="en-US" sz="2600" dirty="0"/>
              <a:t>, connected to each other.  If there’s an edge from x to y in the directed graph, there’s an edge between </a:t>
            </a:r>
            <a:r>
              <a:rPr lang="en-US" sz="2600" dirty="0" err="1"/>
              <a:t>x</a:t>
            </a:r>
            <a:r>
              <a:rPr lang="en-US" sz="2600" baseline="30000" dirty="0" err="1"/>
              <a:t>out</a:t>
            </a:r>
            <a:r>
              <a:rPr lang="en-US" sz="2600" dirty="0"/>
              <a:t> to y</a:t>
            </a:r>
            <a:r>
              <a:rPr lang="en-US" sz="2600" baseline="30000" dirty="0"/>
              <a:t>in</a:t>
            </a:r>
            <a:r>
              <a:rPr lang="en-US" sz="2600" dirty="0"/>
              <a:t> in the undirected graph.  </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672"/>
    </mc:Choice>
    <mc:Fallback>
      <p:transition spd="slow" advTm="40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2819400" cy="1371600"/>
          </a:xfrm>
        </p:spPr>
        <p:txBody>
          <a:bodyPr>
            <a:normAutofit/>
          </a:bodyPr>
          <a:lstStyle/>
          <a:p>
            <a:r>
              <a:rPr lang="en-US" dirty="0"/>
              <a:t>Circuit-SAT is NPC-IV</a:t>
            </a:r>
            <a:endParaRPr lang="en-US" dirty="0"/>
          </a:p>
        </p:txBody>
      </p:sp>
      <p:pic>
        <p:nvPicPr>
          <p:cNvPr id="4098" name="Picture 2" descr="C:\Users\steinmi\Documents\20163-Fa15\ICS340\Slides\Cormen IM_figs_pseudocode\Cormen IM_figs_pseudocode\Chapter 34\Fig-34-9.jpg"/>
          <p:cNvPicPr>
            <a:picLocks noGrp="1"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bwMode="auto">
          <a:xfrm>
            <a:off x="3352800" y="747208"/>
            <a:ext cx="5437450" cy="5843261"/>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675"/>
    </mc:Choice>
    <mc:Fallback>
      <p:transition spd="slow" advTm="24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 Tour:  Reduce Directed </a:t>
            </a:r>
            <a:r>
              <a:rPr lang="en-US" dirty="0">
                <a:sym typeface="Wingdings" panose="05000000000000000000" pitchFamily="2" charset="2"/>
              </a:rPr>
              <a:t> Undirected</a:t>
            </a:r>
            <a:endParaRPr lang="en-US" dirty="0"/>
          </a:p>
        </p:txBody>
      </p:sp>
      <p:pic>
        <p:nvPicPr>
          <p:cNvPr id="4" name="Picture 3"/>
          <p:cNvPicPr>
            <a:picLocks noChangeAspect="1"/>
          </p:cNvPicPr>
          <p:nvPr/>
        </p:nvPicPr>
        <p:blipFill>
          <a:blip r:embed="rId1"/>
          <a:stretch>
            <a:fillRect/>
          </a:stretch>
        </p:blipFill>
        <p:spPr>
          <a:xfrm>
            <a:off x="645587" y="990600"/>
            <a:ext cx="8069646" cy="5257802"/>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804"/>
    </mc:Choice>
    <mc:Fallback>
      <p:transition spd="slow" advTm="65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158" y="1018180"/>
            <a:ext cx="8813042" cy="5725520"/>
          </a:xfrm>
          <a:prstGeom prst="rect">
            <a:avLst/>
          </a:prstGeom>
        </p:spPr>
      </p:pic>
      <p:sp>
        <p:nvSpPr>
          <p:cNvPr id="2" name="Title 1"/>
          <p:cNvSpPr>
            <a:spLocks noGrp="1"/>
          </p:cNvSpPr>
          <p:nvPr>
            <p:ph type="title"/>
          </p:nvPr>
        </p:nvSpPr>
        <p:spPr/>
        <p:txBody>
          <a:bodyPr/>
          <a:lstStyle/>
          <a:p>
            <a:r>
              <a:rPr lang="en-US" dirty="0"/>
              <a:t>Directed Cycle </a:t>
            </a:r>
            <a:r>
              <a:rPr lang="en-US" dirty="0">
                <a:sym typeface="Wingdings" panose="05000000000000000000" pitchFamily="2" charset="2"/>
              </a:rPr>
              <a:t> Undirected Cycle</a:t>
            </a:r>
            <a:endParaRPr lang="en-US" dirty="0"/>
          </a:p>
        </p:txBody>
      </p:sp>
      <p:sp>
        <p:nvSpPr>
          <p:cNvPr id="3" name="Content Placeholder 2"/>
          <p:cNvSpPr>
            <a:spLocks noGrp="1"/>
          </p:cNvSpPr>
          <p:nvPr>
            <p:ph idx="1"/>
          </p:nvPr>
        </p:nvSpPr>
        <p:spPr>
          <a:xfrm>
            <a:off x="4419600" y="990600"/>
            <a:ext cx="4267200" cy="2819399"/>
          </a:xfrm>
        </p:spPr>
        <p:txBody>
          <a:bodyPr/>
          <a:lstStyle/>
          <a:p>
            <a:r>
              <a:rPr lang="en-US" dirty="0"/>
              <a:t>If there’s a Ham Cycle in the directed graph, then there’s one in the undirected graph.</a:t>
            </a:r>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563"/>
    </mc:Choice>
    <mc:Fallback>
      <p:transition spd="slow" advTm="42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16477"/>
            <a:ext cx="8991600" cy="5841523"/>
          </a:xfrm>
          <a:prstGeom prst="rect">
            <a:avLst/>
          </a:prstGeom>
        </p:spPr>
      </p:pic>
      <p:sp>
        <p:nvSpPr>
          <p:cNvPr id="2" name="Title 1"/>
          <p:cNvSpPr>
            <a:spLocks noGrp="1"/>
          </p:cNvSpPr>
          <p:nvPr>
            <p:ph type="title"/>
          </p:nvPr>
        </p:nvSpPr>
        <p:spPr/>
        <p:txBody>
          <a:bodyPr/>
          <a:lstStyle/>
          <a:p>
            <a:r>
              <a:rPr lang="en-US" dirty="0"/>
              <a:t>No Directed Cycle </a:t>
            </a:r>
            <a:r>
              <a:rPr lang="en-US" dirty="0">
                <a:sym typeface="Wingdings" panose="05000000000000000000" pitchFamily="2" charset="2"/>
              </a:rPr>
              <a:t> No Undirected Cycle</a:t>
            </a:r>
            <a:endParaRPr lang="en-US" dirty="0"/>
          </a:p>
        </p:txBody>
      </p:sp>
      <p:sp>
        <p:nvSpPr>
          <p:cNvPr id="3" name="Content Placeholder 2"/>
          <p:cNvSpPr>
            <a:spLocks noGrp="1"/>
          </p:cNvSpPr>
          <p:nvPr>
            <p:ph idx="1"/>
          </p:nvPr>
        </p:nvSpPr>
        <p:spPr>
          <a:xfrm>
            <a:off x="4419600" y="990600"/>
            <a:ext cx="4267200" cy="2819399"/>
          </a:xfrm>
        </p:spPr>
        <p:txBody>
          <a:bodyPr/>
          <a:lstStyle/>
          <a:p>
            <a:r>
              <a:rPr lang="en-US" dirty="0"/>
              <a:t>If there’s </a:t>
            </a:r>
            <a:r>
              <a:rPr lang="en-US" u="sng" dirty="0"/>
              <a:t>no</a:t>
            </a:r>
            <a:r>
              <a:rPr lang="en-US" dirty="0"/>
              <a:t> Ham Cycle in the directed graph, then there’s </a:t>
            </a:r>
            <a:r>
              <a:rPr lang="en-US" u="sng" dirty="0"/>
              <a:t>none</a:t>
            </a:r>
            <a:r>
              <a:rPr lang="en-US" dirty="0"/>
              <a:t> in the undirected graph.</a:t>
            </a:r>
            <a:endParaRPr lang="en-US" dirty="0"/>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92"/>
    </mc:Choice>
    <mc:Fallback>
      <p:transition spd="slow" advTm="24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 Cover</a:t>
            </a:r>
            <a:endParaRPr lang="en-US" dirty="0"/>
          </a:p>
        </p:txBody>
      </p:sp>
      <p:sp>
        <p:nvSpPr>
          <p:cNvPr id="3" name="Content Placeholder 2"/>
          <p:cNvSpPr>
            <a:spLocks noGrp="1"/>
          </p:cNvSpPr>
          <p:nvPr>
            <p:ph idx="1"/>
          </p:nvPr>
        </p:nvSpPr>
        <p:spPr/>
        <p:txBody>
          <a:bodyPr/>
          <a:lstStyle/>
          <a:p>
            <a:r>
              <a:rPr lang="en-US" dirty="0"/>
              <a:t>A </a:t>
            </a:r>
            <a:r>
              <a:rPr lang="en-US" i="1" dirty="0"/>
              <a:t>vertex cover</a:t>
            </a:r>
            <a:r>
              <a:rPr lang="en-US" dirty="0"/>
              <a:t> (VC) of size </a:t>
            </a:r>
            <a:r>
              <a:rPr lang="en-US" i="1" dirty="0"/>
              <a:t>k</a:t>
            </a:r>
            <a:r>
              <a:rPr lang="en-US" dirty="0"/>
              <a:t> of a graph is a subset of </a:t>
            </a:r>
            <a:r>
              <a:rPr lang="en-US" i="1" dirty="0"/>
              <a:t>k</a:t>
            </a:r>
            <a:r>
              <a:rPr lang="en-US" dirty="0"/>
              <a:t> nodes such that every edge is incident on at least one node in the cover.  </a:t>
            </a:r>
            <a:endParaRPr lang="en-US" dirty="0"/>
          </a:p>
          <a:p>
            <a:r>
              <a:rPr lang="en-US" dirty="0"/>
              <a:t>Note that you’re covering all the </a:t>
            </a:r>
            <a:r>
              <a:rPr lang="en-US" u="sng" dirty="0"/>
              <a:t>edges</a:t>
            </a:r>
            <a:r>
              <a:rPr lang="en-US" dirty="0"/>
              <a:t> with a set of </a:t>
            </a:r>
            <a:r>
              <a:rPr lang="en-US" u="sng" dirty="0"/>
              <a:t>nodes.</a:t>
            </a:r>
            <a:endParaRPr lang="en-US" dirty="0"/>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808"/>
    </mc:Choice>
    <mc:Fallback>
      <p:transition spd="slow" advTm="30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 Cover</a:t>
            </a:r>
            <a:endParaRPr lang="en-US" dirty="0"/>
          </a:p>
        </p:txBody>
      </p:sp>
      <p:sp>
        <p:nvSpPr>
          <p:cNvPr id="3" name="Content Placeholder 2"/>
          <p:cNvSpPr>
            <a:spLocks noGrp="1"/>
          </p:cNvSpPr>
          <p:nvPr>
            <p:ph idx="1"/>
          </p:nvPr>
        </p:nvSpPr>
        <p:spPr/>
        <p:txBody>
          <a:bodyPr/>
          <a:lstStyle/>
          <a:p>
            <a:r>
              <a:rPr lang="en-US" dirty="0"/>
              <a:t>For example, imagine a set of straight streets, with security cameras at intersections.  Assume that a security camera can see all the way to the next intersection, and can swivel 360</a:t>
            </a:r>
            <a:r>
              <a:rPr lang="en-US" baseline="30000" dirty="0"/>
              <a:t>o</a:t>
            </a:r>
            <a:r>
              <a:rPr lang="en-US" dirty="0"/>
              <a:t>.  </a:t>
            </a:r>
            <a:endParaRPr lang="en-US" dirty="0"/>
          </a:p>
          <a:p>
            <a:r>
              <a:rPr lang="en-US" dirty="0"/>
              <a:t>A VC for this set of streets would be a subset of the intersections such that if you had a camera at each intersection in the subset, you could focus at least one camera on every street.</a:t>
            </a:r>
            <a:endParaRPr lang="en-US" dirty="0"/>
          </a:p>
          <a:p>
            <a:endParaRPr lang="en-US" dirty="0"/>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670"/>
    </mc:Choice>
    <mc:Fallback>
      <p:transition spd="slow" advTm="31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 Cover</a:t>
            </a:r>
            <a:endParaRPr lang="en-US" dirty="0"/>
          </a:p>
        </p:txBody>
      </p:sp>
      <p:sp>
        <p:nvSpPr>
          <p:cNvPr id="3" name="Content Placeholder 2"/>
          <p:cNvSpPr>
            <a:spLocks noGrp="1"/>
          </p:cNvSpPr>
          <p:nvPr>
            <p:ph idx="1"/>
          </p:nvPr>
        </p:nvSpPr>
        <p:spPr/>
        <p:txBody>
          <a:bodyPr/>
          <a:lstStyle/>
          <a:p>
            <a:r>
              <a:rPr lang="en-US" dirty="0"/>
              <a:t>The Vertex Cover problem is NP-Complete.</a:t>
            </a:r>
            <a:endParaRPr lang="en-US" dirty="0"/>
          </a:p>
          <a:p>
            <a:r>
              <a:rPr lang="en-US" dirty="0"/>
              <a:t>We reduce this from the CLIQUE problem.</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05"/>
    </mc:Choice>
    <mc:Fallback>
      <p:transition spd="slow" advTm="8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725" y="0"/>
            <a:ext cx="8229600" cy="715962"/>
          </a:xfrm>
        </p:spPr>
        <p:txBody>
          <a:bodyPr/>
          <a:lstStyle/>
          <a:p>
            <a:r>
              <a:rPr lang="en-US" dirty="0"/>
              <a:t>Circuit-SAT is NPC – V:  Hard Theorem</a:t>
            </a:r>
            <a:endParaRPr lang="en-US" dirty="0"/>
          </a:p>
        </p:txBody>
      </p:sp>
      <p:sp>
        <p:nvSpPr>
          <p:cNvPr id="3" name="Content Placeholder 2"/>
          <p:cNvSpPr>
            <a:spLocks noGrp="1"/>
          </p:cNvSpPr>
          <p:nvPr>
            <p:ph idx="1"/>
          </p:nvPr>
        </p:nvSpPr>
        <p:spPr>
          <a:xfrm>
            <a:off x="457200" y="715962"/>
            <a:ext cx="8229600" cy="6142038"/>
          </a:xfrm>
        </p:spPr>
        <p:txBody>
          <a:bodyPr/>
          <a:lstStyle/>
          <a:p>
            <a:r>
              <a:rPr lang="en-US" dirty="0"/>
              <a:t>Suppose A is a decision problem that is solvable in p(n) time by some program P, where n is the length of the input.  </a:t>
            </a:r>
            <a:endParaRPr lang="en-US" dirty="0"/>
          </a:p>
          <a:p>
            <a:r>
              <a:rPr lang="en-US" dirty="0"/>
              <a:t>Then, for every fixed n, there is a circuit C</a:t>
            </a:r>
            <a:r>
              <a:rPr lang="en-US" baseline="-25000" dirty="0"/>
              <a:t>n</a:t>
            </a:r>
            <a:r>
              <a:rPr lang="en-US" dirty="0"/>
              <a:t> of size O( p(n)</a:t>
            </a:r>
            <a:r>
              <a:rPr lang="en-US" baseline="30000" dirty="0"/>
              <a:t>2</a:t>
            </a:r>
            <a:r>
              <a:rPr lang="en-US" dirty="0"/>
              <a:t> (log p(n))</a:t>
            </a:r>
            <a:r>
              <a:rPr lang="en-US" baseline="30000" dirty="0"/>
              <a:t>O(1) </a:t>
            </a:r>
            <a:r>
              <a:rPr lang="en-US" dirty="0"/>
              <a:t>) such that for every input x = ( 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 ) of length n,</a:t>
            </a:r>
            <a:endParaRPr lang="en-US" dirty="0"/>
          </a:p>
          <a:p>
            <a:r>
              <a:rPr lang="en-US" dirty="0"/>
              <a:t>A(x) = C</a:t>
            </a:r>
            <a:r>
              <a:rPr lang="en-US" baseline="-25000" dirty="0"/>
              <a:t>n</a:t>
            </a:r>
            <a:r>
              <a:rPr lang="en-US" dirty="0"/>
              <a:t>(x</a:t>
            </a:r>
            <a:r>
              <a:rPr lang="en-US" baseline="-25000" dirty="0"/>
              <a:t>1</a:t>
            </a:r>
            <a:r>
              <a:rPr lang="en-US" dirty="0"/>
              <a:t>,x</a:t>
            </a:r>
            <a:r>
              <a:rPr lang="en-US" baseline="-25000" dirty="0"/>
              <a:t>2</a:t>
            </a:r>
            <a:r>
              <a:rPr lang="en-US" dirty="0"/>
              <a:t>,…,</a:t>
            </a:r>
            <a:r>
              <a:rPr lang="en-US" dirty="0" err="1"/>
              <a:t>x</a:t>
            </a:r>
            <a:r>
              <a:rPr lang="en-US" baseline="-25000" dirty="0" err="1"/>
              <a:t>n</a:t>
            </a:r>
            <a:r>
              <a:rPr lang="en-US" dirty="0"/>
              <a:t>).  That is, circuit C</a:t>
            </a:r>
            <a:r>
              <a:rPr lang="en-US" baseline="-25000" dirty="0"/>
              <a:t>n</a:t>
            </a:r>
            <a:r>
              <a:rPr lang="en-US" dirty="0"/>
              <a:t> solves problem A on all inputs of length n.</a:t>
            </a:r>
            <a:endParaRPr lang="en-US" dirty="0"/>
          </a:p>
          <a:p>
            <a:r>
              <a:rPr lang="en-US" dirty="0"/>
              <a:t>Furthermore, there exists an efficient algorithm, running in time polynomial in p(n), that on input n and the description of P produces C</a:t>
            </a:r>
            <a:r>
              <a:rPr lang="en-US" baseline="-25000" dirty="0"/>
              <a:t>n</a:t>
            </a:r>
            <a:r>
              <a:rPr lang="en-US" dirty="0"/>
              <a:t>.</a:t>
            </a:r>
            <a:endParaRPr lang="en-US" dirty="0"/>
          </a:p>
          <a:p>
            <a:pPr lvl="1"/>
            <a:r>
              <a:rPr lang="en-US" sz="2000" dirty="0"/>
              <a:t>people.eecs.Berkeley.edu/~</a:t>
            </a:r>
            <a:r>
              <a:rPr lang="en-US" sz="2000" dirty="0" err="1"/>
              <a:t>daw</a:t>
            </a:r>
            <a:r>
              <a:rPr lang="en-US" sz="2000" dirty="0"/>
              <a:t>/teaching/cs170-s03/Notes/lecture22.pdf</a:t>
            </a:r>
            <a:endParaRPr lang="en-US" sz="2000"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096"/>
    </mc:Choice>
    <mc:Fallback>
      <p:transition spd="slow" advTm="63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Circuit-SAT is NPC - VI</a:t>
            </a:r>
            <a:endParaRPr lang="en-US" dirty="0"/>
          </a:p>
        </p:txBody>
      </p:sp>
      <p:sp>
        <p:nvSpPr>
          <p:cNvPr id="3" name="Content Placeholder 2"/>
          <p:cNvSpPr>
            <a:spLocks noGrp="1"/>
          </p:cNvSpPr>
          <p:nvPr>
            <p:ph idx="1"/>
          </p:nvPr>
        </p:nvSpPr>
        <p:spPr/>
        <p:txBody>
          <a:bodyPr/>
          <a:lstStyle/>
          <a:p>
            <a:r>
              <a:rPr lang="en-US" dirty="0"/>
              <a:t>Basically, the algorithm A is producing T(n) successive configurations of memory.</a:t>
            </a:r>
            <a:endParaRPr lang="en-US" dirty="0"/>
          </a:p>
          <a:p>
            <a:pPr lvl="1"/>
            <a:r>
              <a:rPr lang="en-US" dirty="0"/>
              <a:t>So it runs in polynomial time.</a:t>
            </a:r>
            <a:endParaRPr lang="en-US" dirty="0"/>
          </a:p>
          <a:p>
            <a:pPr lvl="2"/>
            <a:r>
              <a:rPr lang="en-US" dirty="0"/>
              <a:t>There are </a:t>
            </a:r>
            <a:r>
              <a:rPr lang="en-US" dirty="0" err="1"/>
              <a:t>polynomially</a:t>
            </a:r>
            <a:r>
              <a:rPr lang="en-US" dirty="0"/>
              <a:t> many steps.</a:t>
            </a:r>
            <a:endParaRPr lang="en-US" dirty="0"/>
          </a:p>
          <a:p>
            <a:pPr lvl="2"/>
            <a:r>
              <a:rPr lang="en-US" dirty="0"/>
              <a:t>Each instruction executes in polynomial time.</a:t>
            </a:r>
            <a:endParaRPr lang="en-US" dirty="0"/>
          </a:p>
          <a:p>
            <a:pPr lvl="1"/>
            <a:r>
              <a:rPr lang="en-US" dirty="0"/>
              <a:t>And since it runs A, it verifies the same problem that A does.</a:t>
            </a:r>
            <a:endParaRPr lang="en-US" dirty="0"/>
          </a:p>
          <a:p>
            <a:r>
              <a:rPr lang="en-US" dirty="0"/>
              <a:t>So the reduction F is a polynomial time reduction.</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332"/>
    </mc:Choice>
    <mc:Fallback>
      <p:transition spd="slow" advTm="28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Reductions?</a:t>
            </a:r>
            <a:endParaRPr lang="en-US" dirty="0"/>
          </a:p>
        </p:txBody>
      </p:sp>
      <p:sp>
        <p:nvSpPr>
          <p:cNvPr id="3" name="Content Placeholder 2"/>
          <p:cNvSpPr>
            <a:spLocks noGrp="1"/>
          </p:cNvSpPr>
          <p:nvPr>
            <p:ph idx="1"/>
          </p:nvPr>
        </p:nvSpPr>
        <p:spPr/>
        <p:txBody>
          <a:bodyPr/>
          <a:lstStyle/>
          <a:p>
            <a:r>
              <a:rPr lang="en-US" dirty="0"/>
              <a:t>Remember the plan for reductions:</a:t>
            </a:r>
            <a:endParaRPr lang="en-US" dirty="0"/>
          </a:p>
          <a:p>
            <a:r>
              <a:rPr lang="en-US" dirty="0"/>
              <a:t>To show that a language L</a:t>
            </a:r>
            <a:r>
              <a:rPr lang="en-US" baseline="-25000" dirty="0"/>
              <a:t>?</a:t>
            </a:r>
            <a:r>
              <a:rPr lang="en-US" dirty="0"/>
              <a:t> is NPC, show that L</a:t>
            </a:r>
            <a:r>
              <a:rPr lang="en-US" baseline="-25000" dirty="0"/>
              <a:t>?</a:t>
            </a:r>
            <a:r>
              <a:rPr lang="en-US" dirty="0"/>
              <a:t> </a:t>
            </a:r>
            <a:r>
              <a:rPr lang="en-US" dirty="0">
                <a:sym typeface="Symbol" panose="05050102010706020507" pitchFamily="18" charset="2"/>
              </a:rPr>
              <a:t> NP, and that </a:t>
            </a:r>
            <a:r>
              <a:rPr lang="en-US" dirty="0"/>
              <a:t>some </a:t>
            </a:r>
            <a:r>
              <a:rPr lang="en-US" u="sng" dirty="0"/>
              <a:t>known</a:t>
            </a:r>
            <a:r>
              <a:rPr lang="en-US" dirty="0"/>
              <a:t> NPC language L</a:t>
            </a:r>
            <a:r>
              <a:rPr lang="en-US" baseline="-25000" dirty="0"/>
              <a:t>C</a:t>
            </a:r>
            <a:r>
              <a:rPr lang="en-US" dirty="0"/>
              <a:t> can be reduced to L</a:t>
            </a:r>
            <a:r>
              <a:rPr lang="en-US" baseline="-25000" dirty="0"/>
              <a:t>?</a:t>
            </a:r>
            <a:r>
              <a:rPr lang="en-US" dirty="0"/>
              <a:t> in polynomial time (L</a:t>
            </a:r>
            <a:r>
              <a:rPr lang="en-US" baseline="-25000" dirty="0"/>
              <a:t>C</a:t>
            </a:r>
            <a:r>
              <a:rPr lang="en-US" dirty="0"/>
              <a:t> ≤</a:t>
            </a:r>
            <a:r>
              <a:rPr lang="en-US" baseline="-25000" dirty="0"/>
              <a:t>P</a:t>
            </a:r>
            <a:r>
              <a:rPr lang="en-US" dirty="0"/>
              <a:t> L</a:t>
            </a:r>
            <a:r>
              <a:rPr lang="en-US" baseline="-25000" dirty="0"/>
              <a:t>?</a:t>
            </a:r>
            <a:r>
              <a:rPr lang="en-US" dirty="0"/>
              <a:t>).</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449"/>
    </mc:Choice>
    <mc:Fallback>
      <p:transition spd="slow" advTm="48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Reduction:  SAT </a:t>
            </a:r>
            <a:r>
              <a:rPr lang="en-US" dirty="0">
                <a:sym typeface="Wingdings" panose="05000000000000000000" pitchFamily="2" charset="2"/>
              </a:rPr>
              <a:t> 3-CNF-SAT</a:t>
            </a:r>
            <a:endParaRPr lang="en-US" dirty="0"/>
          </a:p>
        </p:txBody>
      </p:sp>
      <p:sp>
        <p:nvSpPr>
          <p:cNvPr id="3" name="Content Placeholder 2"/>
          <p:cNvSpPr>
            <a:spLocks noGrp="1"/>
          </p:cNvSpPr>
          <p:nvPr>
            <p:ph idx="1"/>
          </p:nvPr>
        </p:nvSpPr>
        <p:spPr/>
        <p:txBody>
          <a:bodyPr/>
          <a:lstStyle/>
          <a:p>
            <a:r>
              <a:rPr lang="en-US" dirty="0"/>
              <a:t>Convert any Boolean formula consisting of AND, OR, and NOT to a formula consisting of the AND of triples of ORs, where each variable may be negated.</a:t>
            </a:r>
            <a:endParaRPr lang="en-US" dirty="0"/>
          </a:p>
          <a:p>
            <a:r>
              <a:rPr lang="en-US" dirty="0"/>
              <a:t>Example with 2-variable formulas:</a:t>
            </a:r>
            <a:endParaRPr lang="en-US" dirty="0"/>
          </a:p>
          <a:p>
            <a:pPr lvl="1"/>
            <a:r>
              <a:rPr lang="en-US" dirty="0"/>
              <a:t>Z = (!x </a:t>
            </a:r>
            <a:r>
              <a:rPr lang="en-US" dirty="0">
                <a:sym typeface="Symbol" panose="05050102010706020507"/>
              </a:rPr>
              <a:t></a:t>
            </a:r>
            <a:r>
              <a:rPr lang="en-US" dirty="0"/>
              <a:t> y) </a:t>
            </a:r>
            <a:r>
              <a:rPr lang="en-US" dirty="0">
                <a:sym typeface="Symbol" panose="05050102010706020507"/>
              </a:rPr>
              <a:t></a:t>
            </a:r>
            <a:r>
              <a:rPr lang="en-US" dirty="0"/>
              <a:t> (x </a:t>
            </a:r>
            <a:r>
              <a:rPr lang="en-US" dirty="0">
                <a:sym typeface="Symbol" panose="05050102010706020507"/>
              </a:rPr>
              <a:t></a:t>
            </a:r>
            <a:r>
              <a:rPr lang="en-US" dirty="0"/>
              <a:t> y) becomes</a:t>
            </a:r>
            <a:endParaRPr lang="en-US" dirty="0"/>
          </a:p>
          <a:p>
            <a:pPr lvl="1"/>
            <a:r>
              <a:rPr lang="en-US" dirty="0"/>
              <a:t>Z = (!x </a:t>
            </a:r>
            <a:r>
              <a:rPr lang="en-US" dirty="0">
                <a:sym typeface="Symbol" panose="05050102010706020507"/>
              </a:rPr>
              <a:t></a:t>
            </a:r>
            <a:r>
              <a:rPr lang="en-US" dirty="0"/>
              <a:t> y</a:t>
            </a:r>
            <a:r>
              <a:rPr lang="en-US" dirty="0">
                <a:sym typeface="Symbol" panose="05050102010706020507"/>
              </a:rPr>
              <a:t> </a:t>
            </a:r>
            <a:r>
              <a:rPr lang="en-US" dirty="0"/>
              <a:t> y) </a:t>
            </a:r>
            <a:r>
              <a:rPr lang="en-US" dirty="0">
                <a:sym typeface="Symbol" panose="05050102010706020507"/>
              </a:rPr>
              <a:t></a:t>
            </a:r>
            <a:r>
              <a:rPr lang="en-US" dirty="0"/>
              <a:t> (x </a:t>
            </a:r>
            <a:r>
              <a:rPr lang="en-US" dirty="0">
                <a:sym typeface="Symbol" panose="05050102010706020507"/>
              </a:rPr>
              <a:t></a:t>
            </a:r>
            <a:r>
              <a:rPr lang="en-US" dirty="0"/>
              <a:t> y</a:t>
            </a:r>
            <a:r>
              <a:rPr lang="en-US" dirty="0">
                <a:sym typeface="Symbol" panose="05050102010706020507"/>
              </a:rPr>
              <a:t> </a:t>
            </a:r>
            <a:r>
              <a:rPr lang="en-US" dirty="0"/>
              <a:t> y)</a:t>
            </a:r>
            <a:endParaRPr lang="en-US" dirty="0"/>
          </a:p>
          <a:p>
            <a:r>
              <a:rPr lang="en-US" dirty="0"/>
              <a:t>Example with 4-variable formula:</a:t>
            </a:r>
            <a:endParaRPr lang="en-US" dirty="0"/>
          </a:p>
          <a:p>
            <a:pPr lvl="1"/>
            <a:r>
              <a:rPr lang="en-US" dirty="0"/>
              <a:t>Z = (w </a:t>
            </a:r>
            <a:r>
              <a:rPr lang="en-US" dirty="0">
                <a:sym typeface="Symbol" panose="05050102010706020507"/>
              </a:rPr>
              <a:t></a:t>
            </a:r>
            <a:r>
              <a:rPr lang="en-US" dirty="0"/>
              <a:t> x </a:t>
            </a:r>
            <a:r>
              <a:rPr lang="en-US" dirty="0">
                <a:sym typeface="Symbol" panose="05050102010706020507"/>
              </a:rPr>
              <a:t> </a:t>
            </a:r>
            <a:r>
              <a:rPr lang="en-US" dirty="0"/>
              <a:t>y </a:t>
            </a:r>
            <a:r>
              <a:rPr lang="en-US" dirty="0">
                <a:sym typeface="Symbol" panose="05050102010706020507"/>
              </a:rPr>
              <a:t></a:t>
            </a:r>
            <a:r>
              <a:rPr lang="en-US" dirty="0"/>
              <a:t> z) becomes</a:t>
            </a:r>
            <a:endParaRPr lang="en-US" dirty="0"/>
          </a:p>
          <a:p>
            <a:pPr lvl="1"/>
            <a:r>
              <a:rPr lang="en-US" dirty="0"/>
              <a:t>Z = (w </a:t>
            </a:r>
            <a:r>
              <a:rPr lang="en-US" dirty="0">
                <a:sym typeface="Symbol" panose="05050102010706020507"/>
              </a:rPr>
              <a:t> x  p</a:t>
            </a:r>
            <a:r>
              <a:rPr lang="en-US" dirty="0"/>
              <a:t>) </a:t>
            </a:r>
            <a:r>
              <a:rPr lang="en-US" dirty="0">
                <a:sym typeface="Symbol" panose="05050102010706020507"/>
              </a:rPr>
              <a:t></a:t>
            </a:r>
            <a:r>
              <a:rPr lang="en-US" dirty="0"/>
              <a:t> (!p </a:t>
            </a:r>
            <a:r>
              <a:rPr lang="en-US" dirty="0">
                <a:sym typeface="Symbol" panose="05050102010706020507"/>
              </a:rPr>
              <a:t> y  z)</a:t>
            </a:r>
            <a:r>
              <a:rPr lang="en-US" dirty="0"/>
              <a:t> </a:t>
            </a:r>
            <a:endParaRPr lang="en-US" dirty="0"/>
          </a:p>
          <a:p>
            <a:pPr lvl="1"/>
            <a:r>
              <a:rPr lang="en-US" dirty="0"/>
              <a:t>Dummy variable is added.</a:t>
            </a:r>
            <a:endParaRPr lang="en-US" dirty="0"/>
          </a:p>
          <a:p>
            <a:endParaRPr lang="en-US" dirty="0"/>
          </a:p>
          <a:p>
            <a:endParaRPr lang="en-US" dirty="0"/>
          </a:p>
          <a:p>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614"/>
    </mc:Choice>
    <mc:Fallback>
      <p:transition spd="slow" advTm="119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Reduction:  SAT </a:t>
            </a:r>
            <a:r>
              <a:rPr lang="en-US" dirty="0">
                <a:sym typeface="Wingdings" panose="05000000000000000000" pitchFamily="2" charset="2"/>
              </a:rPr>
              <a:t> 3-CNF-SAT</a:t>
            </a:r>
            <a:endParaRPr lang="en-US" dirty="0"/>
          </a:p>
        </p:txBody>
      </p:sp>
      <p:sp>
        <p:nvSpPr>
          <p:cNvPr id="3" name="Content Placeholder 2"/>
          <p:cNvSpPr>
            <a:spLocks noGrp="1"/>
          </p:cNvSpPr>
          <p:nvPr>
            <p:ph idx="1"/>
          </p:nvPr>
        </p:nvSpPr>
        <p:spPr/>
        <p:txBody>
          <a:bodyPr/>
          <a:lstStyle/>
          <a:p>
            <a:r>
              <a:rPr lang="en-US" dirty="0"/>
              <a:t>It can be proven that 3-CNF-SAT is NPC</a:t>
            </a:r>
            <a:endParaRPr lang="en-US" dirty="0"/>
          </a:p>
          <a:p>
            <a:pPr lvl="1"/>
            <a:r>
              <a:rPr lang="en-US" dirty="0"/>
              <a:t>Won’t do it.  </a:t>
            </a:r>
            <a:endParaRPr lang="en-US" dirty="0"/>
          </a:p>
          <a:p>
            <a:pPr lvl="2"/>
            <a:r>
              <a:rPr lang="en-US" dirty="0"/>
              <a:t>You could hook together a bunch of 3-input OR gates as input to a humongous AND gate.  This is a special case of CIRCUIT-SAT</a:t>
            </a:r>
            <a:endParaRPr lang="en-US" dirty="0"/>
          </a:p>
          <a:p>
            <a:pPr lvl="1"/>
            <a:r>
              <a:rPr lang="en-US" dirty="0"/>
              <a:t>3-CNF-SAT is useful for some reductions.</a:t>
            </a:r>
            <a:endParaRPr lang="en-US" dirty="0"/>
          </a:p>
          <a:p>
            <a:endParaRPr lang="en-US" dirty="0"/>
          </a:p>
          <a:p>
            <a:endParaRPr lang="en-US" dirty="0"/>
          </a:p>
          <a:p>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964"/>
    </mc:Choice>
    <mc:Fallback>
      <p:transition spd="slow" advTm="20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Clique</a:t>
            </a:r>
            <a:endParaRPr lang="en-US" dirty="0"/>
          </a:p>
        </p:txBody>
      </p:sp>
      <p:sp>
        <p:nvSpPr>
          <p:cNvPr id="3" name="Content Placeholder 2"/>
          <p:cNvSpPr>
            <a:spLocks noGrp="1"/>
          </p:cNvSpPr>
          <p:nvPr>
            <p:ph idx="1"/>
          </p:nvPr>
        </p:nvSpPr>
        <p:spPr/>
        <p:txBody>
          <a:bodyPr>
            <a:normAutofit/>
          </a:bodyPr>
          <a:lstStyle/>
          <a:p>
            <a:r>
              <a:rPr lang="en-US" dirty="0"/>
              <a:t>A </a:t>
            </a:r>
            <a:r>
              <a:rPr lang="en-US" i="1" dirty="0"/>
              <a:t>clique</a:t>
            </a:r>
            <a:r>
              <a:rPr lang="en-US" dirty="0"/>
              <a:t> in an undirected graph G = (V,E) is a subset of vertices V’ such that every vertex in V’ has an edge to every other vertex in V’.</a:t>
            </a:r>
            <a:endParaRPr lang="en-US" dirty="0"/>
          </a:p>
          <a:p>
            <a:r>
              <a:rPr lang="en-US" dirty="0"/>
              <a:t>It’s a fully connected subgraph.</a:t>
            </a:r>
            <a:endParaRPr lang="en-US" dirty="0"/>
          </a:p>
          <a:p>
            <a:r>
              <a:rPr lang="en-US" dirty="0"/>
              <a:t>Let CLIQUE be the decision problem </a:t>
            </a:r>
            <a:endParaRPr lang="en-US" dirty="0"/>
          </a:p>
          <a:p>
            <a:r>
              <a:rPr lang="en-US" dirty="0"/>
              <a:t>CLIQUE = { </a:t>
            </a:r>
            <a:r>
              <a:rPr lang="en-US" dirty="0">
                <a:sym typeface="Symbol" panose="05050102010706020507"/>
              </a:rPr>
              <a:t></a:t>
            </a:r>
            <a:r>
              <a:rPr lang="en-US" dirty="0" err="1">
                <a:sym typeface="Symbol" panose="05050102010706020507"/>
              </a:rPr>
              <a:t>G,k</a:t>
            </a:r>
            <a:r>
              <a:rPr lang="en-US" dirty="0">
                <a:sym typeface="Symbol" panose="05050102010706020507"/>
              </a:rPr>
              <a:t> : G is a graph containing a clique of size k}</a:t>
            </a:r>
            <a:endParaRPr lang="en-US" dirty="0">
              <a:sym typeface="Symbol" panose="05050102010706020507"/>
            </a:endParaRPr>
          </a:p>
          <a:p>
            <a:r>
              <a:rPr lang="en-US" dirty="0">
                <a:sym typeface="Symbol" panose="05050102010706020507"/>
              </a:rPr>
              <a:t>Theorem:  CLIQUE is NPC</a:t>
            </a:r>
            <a:endParaRPr lang="en-US" dirty="0">
              <a:sym typeface="Symbol" panose="05050102010706020507"/>
            </a:endParaRPr>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204"/>
    </mc:Choice>
    <mc:Fallback>
      <p:transition spd="slow" advTm="60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Theorem:  CLIQUE is NPC</a:t>
            </a:r>
            <a:endParaRPr lang="en-US" dirty="0"/>
          </a:p>
        </p:txBody>
      </p:sp>
      <p:sp>
        <p:nvSpPr>
          <p:cNvPr id="3" name="Content Placeholder 2"/>
          <p:cNvSpPr>
            <a:spLocks noGrp="1"/>
          </p:cNvSpPr>
          <p:nvPr>
            <p:ph idx="1"/>
          </p:nvPr>
        </p:nvSpPr>
        <p:spPr/>
        <p:txBody>
          <a:bodyPr>
            <a:normAutofit/>
          </a:bodyPr>
          <a:lstStyle/>
          <a:p>
            <a:r>
              <a:rPr lang="en-US" dirty="0"/>
              <a:t>Note:  To show a problem L</a:t>
            </a:r>
            <a:r>
              <a:rPr lang="en-US" baseline="-25000" dirty="0"/>
              <a:t>?</a:t>
            </a:r>
            <a:r>
              <a:rPr lang="en-US" dirty="0"/>
              <a:t> (like CLIQUE) is NPC, we need to show that </a:t>
            </a:r>
            <a:r>
              <a:rPr lang="en-US" u="sng" dirty="0"/>
              <a:t>any</a:t>
            </a:r>
            <a:r>
              <a:rPr lang="en-US" dirty="0"/>
              <a:t> instance of some NPC problem L</a:t>
            </a:r>
            <a:r>
              <a:rPr lang="en-US" baseline="-25000" dirty="0"/>
              <a:t>C</a:t>
            </a:r>
            <a:r>
              <a:rPr lang="en-US" dirty="0"/>
              <a:t> (like 3-CNF-SAT) can be converted to </a:t>
            </a:r>
            <a:r>
              <a:rPr lang="en-US" u="sng" dirty="0"/>
              <a:t>some</a:t>
            </a:r>
            <a:r>
              <a:rPr lang="en-US" dirty="0"/>
              <a:t> instance of problem L</a:t>
            </a:r>
            <a:r>
              <a:rPr lang="en-US" baseline="-25000" dirty="0"/>
              <a:t>?</a:t>
            </a:r>
            <a:r>
              <a:rPr lang="en-US" dirty="0"/>
              <a:t> (CLIQUE).</a:t>
            </a:r>
            <a:endParaRPr lang="en-US" dirty="0"/>
          </a:p>
          <a:p>
            <a:pPr lvl="1"/>
            <a:r>
              <a:rPr lang="en-US" dirty="0">
                <a:sym typeface="Symbol" panose="05050102010706020507"/>
              </a:rPr>
              <a:t>It is </a:t>
            </a:r>
            <a:r>
              <a:rPr lang="en-US" u="sng" dirty="0">
                <a:sym typeface="Symbol" panose="05050102010706020507"/>
              </a:rPr>
              <a:t>not</a:t>
            </a:r>
            <a:r>
              <a:rPr lang="en-US" dirty="0">
                <a:sym typeface="Symbol" panose="05050102010706020507"/>
              </a:rPr>
              <a:t> necessary that any instance of Problem L</a:t>
            </a:r>
            <a:r>
              <a:rPr lang="en-US" baseline="-25000" dirty="0">
                <a:sym typeface="Symbol" panose="05050102010706020507"/>
              </a:rPr>
              <a:t>?</a:t>
            </a:r>
            <a:r>
              <a:rPr lang="en-US" dirty="0">
                <a:sym typeface="Symbol" panose="05050102010706020507"/>
              </a:rPr>
              <a:t> (CLIQUE) be mappable to some instance of Problem L</a:t>
            </a:r>
            <a:r>
              <a:rPr lang="en-US" baseline="-25000" dirty="0">
                <a:sym typeface="Symbol" panose="05050102010706020507"/>
              </a:rPr>
              <a:t>C</a:t>
            </a:r>
            <a:r>
              <a:rPr lang="en-US" dirty="0">
                <a:sym typeface="Symbol" panose="05050102010706020507"/>
              </a:rPr>
              <a:t> (3-CNF-SAT)</a:t>
            </a:r>
            <a:endParaRPr lang="en-US" dirty="0">
              <a:sym typeface="Symbol" panose="05050102010706020507"/>
            </a:endParaRPr>
          </a:p>
          <a:p>
            <a:r>
              <a:rPr lang="en-US" dirty="0">
                <a:sym typeface="Symbol" panose="05050102010706020507"/>
              </a:rPr>
              <a:t>Easy to see that CLIQUE is in NP</a:t>
            </a:r>
            <a:endParaRPr lang="en-US" dirty="0">
              <a:sym typeface="Symbol" panose="05050102010706020507"/>
            </a:endParaRPr>
          </a:p>
          <a:p>
            <a:pPr lvl="1"/>
            <a:r>
              <a:rPr lang="en-US" dirty="0">
                <a:sym typeface="Symbol" panose="05050102010706020507"/>
              </a:rPr>
              <a:t>For all vertices in V’, verify that the vertex has an edge to every other vertex in V’.</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9341"/>
    </mc:Choice>
    <mc:Fallback>
      <p:transition spd="slow" advTm="99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7310</Words>
  <Application>WPS Presentation</Application>
  <PresentationFormat>On-screen Show (4:3)</PresentationFormat>
  <Paragraphs>178</Paragraphs>
  <Slides>25</Slides>
  <Notes>0</Notes>
  <HiddenSlides>0</HiddenSlides>
  <MMClips>71</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Arial</vt:lpstr>
      <vt:lpstr>SimSun</vt:lpstr>
      <vt:lpstr>Wingdings</vt:lpstr>
      <vt:lpstr>Symbol</vt:lpstr>
      <vt:lpstr>Symbol</vt:lpstr>
      <vt:lpstr>Courier New</vt:lpstr>
      <vt:lpstr>Calibri</vt:lpstr>
      <vt:lpstr>Microsoft YaHei</vt:lpstr>
      <vt:lpstr>Arial Unicode MS</vt:lpstr>
      <vt:lpstr>Office Theme</vt:lpstr>
      <vt:lpstr>Custom Design</vt:lpstr>
      <vt:lpstr>Circuit-SAT is NPC III</vt:lpstr>
      <vt:lpstr>Circuit-SAT is NPC-IV</vt:lpstr>
      <vt:lpstr>Circuit-SAT is NPC – V:  Hard Theorem</vt:lpstr>
      <vt:lpstr>Circuit-SAT is NPC - VI</vt:lpstr>
      <vt:lpstr>Remember Reductions?</vt:lpstr>
      <vt:lpstr>Reduction:  SAT  3-CNF-SAT</vt:lpstr>
      <vt:lpstr>Reduction:  SAT  3-CNF-SAT</vt:lpstr>
      <vt:lpstr>Clique</vt:lpstr>
      <vt:lpstr>Theorem:  CLIQUE is NPC</vt:lpstr>
      <vt:lpstr>Clique is NPC</vt:lpstr>
      <vt:lpstr>Clique is NPC II</vt:lpstr>
      <vt:lpstr>Clique is NPC III</vt:lpstr>
      <vt:lpstr>Clique is NPC IV</vt:lpstr>
      <vt:lpstr>Clique is NPC V</vt:lpstr>
      <vt:lpstr>Other NP-Complete Problems</vt:lpstr>
      <vt:lpstr>TSP Tour</vt:lpstr>
      <vt:lpstr>Note on Hamiltonian Path/Cycle Problems</vt:lpstr>
      <vt:lpstr>TSP Tour  NP</vt:lpstr>
      <vt:lpstr>TSP Tour:  Reduce Directed  Undirected</vt:lpstr>
      <vt:lpstr>TSP Tour:  Reduce Directed  Undirected</vt:lpstr>
      <vt:lpstr>Directed Cycle  Undirected Cycle</vt:lpstr>
      <vt:lpstr>No Directed Cycle  No Undirected Cycle</vt:lpstr>
      <vt:lpstr>Vertex Cover</vt:lpstr>
      <vt:lpstr>Vertex Cover</vt:lpstr>
      <vt:lpstr>Vertex Cover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340</dc:title>
  <dc:creator>Administrator</dc:creator>
  <cp:lastModifiedBy>pink5</cp:lastModifiedBy>
  <cp:revision>206</cp:revision>
  <cp:lastPrinted>2017-04-12T21:06:00Z</cp:lastPrinted>
  <dcterms:created xsi:type="dcterms:W3CDTF">2015-02-02T20:26:00Z</dcterms:created>
  <dcterms:modified xsi:type="dcterms:W3CDTF">2021-05-07T03:27:04Z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